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6" r:id="rId5"/>
    <p:sldId id="279" r:id="rId6"/>
    <p:sldId id="280" r:id="rId7"/>
    <p:sldId id="267" r:id="rId8"/>
    <p:sldId id="281" r:id="rId9"/>
    <p:sldId id="282" r:id="rId10"/>
    <p:sldId id="283" r:id="rId11"/>
    <p:sldId id="268" r:id="rId12"/>
    <p:sldId id="284" r:id="rId13"/>
    <p:sldId id="285" r:id="rId14"/>
    <p:sldId id="269" r:id="rId15"/>
    <p:sldId id="286" r:id="rId16"/>
    <p:sldId id="270" r:id="rId17"/>
    <p:sldId id="287" r:id="rId18"/>
    <p:sldId id="271" r:id="rId19"/>
    <p:sldId id="288" r:id="rId20"/>
    <p:sldId id="289" r:id="rId21"/>
    <p:sldId id="290" r:id="rId22"/>
    <p:sldId id="272" r:id="rId23"/>
    <p:sldId id="291" r:id="rId24"/>
    <p:sldId id="296" r:id="rId25"/>
    <p:sldId id="297" r:id="rId26"/>
    <p:sldId id="298" r:id="rId27"/>
    <p:sldId id="299" r:id="rId28"/>
    <p:sldId id="273" r:id="rId29"/>
    <p:sldId id="295" r:id="rId30"/>
    <p:sldId id="274" r:id="rId31"/>
    <p:sldId id="275" r:id="rId32"/>
    <p:sldId id="292" r:id="rId33"/>
    <p:sldId id="293" r:id="rId34"/>
    <p:sldId id="294" r:id="rId35"/>
    <p:sldId id="276" r:id="rId36"/>
    <p:sldId id="26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Category:OWASP_Top_Ten_2017_Proje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63855-A0AA-492E-BF13-95B17AA07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Injection Attacks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9971D1-6710-4F7C-8068-570C3247B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0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C694B-5BFB-4ACB-B03D-0A64B1A2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it vulnerable?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226FCE-99DA-4E29-9BFD-9C577125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the login count is greater than zero then details are </a:t>
            </a:r>
            <a:r>
              <a:rPr lang="en-GB" dirty="0" smtClean="0"/>
              <a:t>valid</a:t>
            </a:r>
            <a:endParaRPr lang="en-GB" dirty="0"/>
          </a:p>
          <a:p>
            <a:r>
              <a:rPr lang="en-GB" dirty="0"/>
              <a:t>Lets login using these details…</a:t>
            </a:r>
          </a:p>
          <a:p>
            <a:pPr lvl="1"/>
            <a:r>
              <a:rPr lang="en-GB" dirty="0"/>
              <a:t>Username: </a:t>
            </a:r>
            <a:r>
              <a:rPr lang="en-US" dirty="0"/>
              <a:t>hi’ </a:t>
            </a:r>
            <a:r>
              <a:rPr lang="en-GB" dirty="0"/>
              <a:t>OR ‘1=1</a:t>
            </a:r>
          </a:p>
          <a:p>
            <a:pPr lvl="1"/>
            <a:r>
              <a:rPr lang="en-GB" dirty="0"/>
              <a:t>Password: </a:t>
            </a:r>
            <a:r>
              <a:rPr lang="en-US" dirty="0"/>
              <a:t>hi’ </a:t>
            </a:r>
            <a:r>
              <a:rPr lang="en-GB" dirty="0"/>
              <a:t>OR ‘1=1</a:t>
            </a:r>
          </a:p>
          <a:p>
            <a:pPr lvl="1"/>
            <a:r>
              <a:rPr lang="en-GB" dirty="0"/>
              <a:t>The SQL is then concatenated to form…</a:t>
            </a:r>
          </a:p>
          <a:p>
            <a:r>
              <a:rPr lang="en-GB" dirty="0"/>
              <a:t>select * from Users where </a:t>
            </a:r>
            <a:r>
              <a:rPr lang="en-GB" dirty="0" err="1"/>
              <a:t>EMail</a:t>
            </a:r>
            <a:r>
              <a:rPr lang="en-GB" dirty="0"/>
              <a:t> = 'hi' or '1'='1' and </a:t>
            </a:r>
            <a:r>
              <a:rPr lang="en-GB" dirty="0" err="1"/>
              <a:t>UserPassword</a:t>
            </a:r>
            <a:r>
              <a:rPr lang="en-GB" dirty="0"/>
              <a:t> = 'hi' or '1'=‘1’</a:t>
            </a:r>
          </a:p>
          <a:p>
            <a:r>
              <a:rPr lang="en-GB" dirty="0"/>
              <a:t>Because 1 = 1 is always true, the string will return all of the results in the </a:t>
            </a:r>
            <a:r>
              <a:rPr lang="en-GB" dirty="0" smtClean="0"/>
              <a:t>table</a:t>
            </a:r>
            <a:endParaRPr lang="en-GB" dirty="0"/>
          </a:p>
          <a:p>
            <a:r>
              <a:rPr lang="en-GB" dirty="0"/>
              <a:t>As there are more than zero records it logs in as the first user, which in this case is an admin </a:t>
            </a:r>
            <a:r>
              <a:rPr lang="en-GB" dirty="0" smtClean="0"/>
              <a:t>user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1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9DFF7-0CA4-4753-AB65-C98A2DA7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Injection 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F7E3AA-3F8B-48D5-8DDA-BECEB0B7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528" y="1442200"/>
            <a:ext cx="8946541" cy="4195481"/>
          </a:xfrm>
        </p:spPr>
        <p:txBody>
          <a:bodyPr/>
          <a:lstStyle/>
          <a:p>
            <a:r>
              <a:rPr lang="en-GB" dirty="0"/>
              <a:t>Do not use concatenated </a:t>
            </a:r>
            <a:r>
              <a:rPr lang="en-GB" dirty="0" smtClean="0"/>
              <a:t>SQL</a:t>
            </a:r>
            <a:endParaRPr lang="en-GB" dirty="0"/>
          </a:p>
          <a:p>
            <a:r>
              <a:rPr lang="en-GB" dirty="0"/>
              <a:t>Use parameterised stored </a:t>
            </a:r>
            <a:r>
              <a:rPr lang="en-GB" dirty="0" smtClean="0"/>
              <a:t>procedures</a:t>
            </a:r>
            <a:endParaRPr lang="en-GB" dirty="0"/>
          </a:p>
          <a:p>
            <a:r>
              <a:rPr lang="en-GB" dirty="0"/>
              <a:t>You have already used parameterised queries in other modules without knowing its </a:t>
            </a:r>
            <a:r>
              <a:rPr lang="en-GB" dirty="0" smtClean="0"/>
              <a:t>importance</a:t>
            </a:r>
            <a:endParaRPr lang="en-GB" dirty="0"/>
          </a:p>
          <a:p>
            <a:r>
              <a:rPr lang="en-GB" dirty="0"/>
              <a:t>Lets look at IMAT 1604 Visual Web…</a:t>
            </a:r>
          </a:p>
          <a:p>
            <a:endParaRPr lang="en-US" dirty="0"/>
          </a:p>
        </p:txBody>
      </p:sp>
      <p:pic>
        <p:nvPicPr>
          <p:cNvPr id="6146" name="Picture 2" descr="https://lh4.googleusercontent.com/8sp1xmKJh57nVdJCNZyPsxDaTyJBSIENfAjg1NWkBzZhqKn6lE957uP2uv3lCY1vlXJiNTmPIhpKEHd0UgaFMZPdwbVbwiM7tiVBu3Z5KG6eY6hfzDnXiuoFOy6Q9ejH26FKKamu-0cAC7hsIA">
            <a:extLst>
              <a:ext uri="{FF2B5EF4-FFF2-40B4-BE49-F238E27FC236}">
                <a16:creationId xmlns:a16="http://schemas.microsoft.com/office/drawing/2014/main" xmlns="" id="{9E02D63B-64B0-468E-B4DA-3F50D1D5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699" y="3467751"/>
            <a:ext cx="8329083" cy="3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7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B7972-AD42-496E-8956-DE0EC25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Injection 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61BC9-91E2-4F38-A6ED-DDABCF549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looking at the query, you can see that this expects a specific parameter for the </a:t>
            </a:r>
            <a:r>
              <a:rPr lang="en-GB" dirty="0" smtClean="0"/>
              <a:t>query</a:t>
            </a:r>
            <a:endParaRPr lang="en-GB" dirty="0"/>
          </a:p>
          <a:p>
            <a:r>
              <a:rPr lang="en-GB" dirty="0"/>
              <a:t>So instead of concatenating we can call the exact parameter we </a:t>
            </a:r>
            <a:r>
              <a:rPr lang="en-GB" dirty="0" smtClean="0"/>
              <a:t>need</a:t>
            </a:r>
            <a:endParaRPr lang="en-GB" dirty="0"/>
          </a:p>
          <a:p>
            <a:r>
              <a:rPr lang="en-GB" dirty="0"/>
              <a:t>The use of stored procedures adds an extra layer of security but is still open to exploitation with concatenated </a:t>
            </a:r>
            <a:r>
              <a:rPr lang="en-GB" dirty="0" smtClean="0"/>
              <a:t>SQL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6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70B39-880D-47EB-A517-948AE5A0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uses of SQL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B0750E-47F8-41D0-9F01-259D2DFC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other uses SQL Injection can do for us….</a:t>
            </a:r>
          </a:p>
          <a:p>
            <a:pPr lvl="1"/>
            <a:r>
              <a:rPr lang="en-GB" dirty="0"/>
              <a:t>Drop Tables</a:t>
            </a:r>
          </a:p>
          <a:p>
            <a:pPr lvl="1"/>
            <a:r>
              <a:rPr lang="en-GB" dirty="0"/>
              <a:t>Update Records</a:t>
            </a:r>
          </a:p>
          <a:p>
            <a:pPr lvl="1"/>
            <a:r>
              <a:rPr lang="en-GB" dirty="0"/>
              <a:t>Insert new records</a:t>
            </a:r>
          </a:p>
          <a:p>
            <a:pPr lvl="1"/>
            <a:r>
              <a:rPr lang="en-GB" dirty="0"/>
              <a:t>Delete records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034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F0553-A5A9-4F7C-AFC4-9C85E5CE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 Site Scripting (XSS)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9DE5B-D977-40D9-A9AE-8E67A2A2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Cross site scripting is a common vulnerability that allows the injection of code that will perform specific attacks onto the </a:t>
            </a:r>
            <a:r>
              <a:rPr lang="en-GB" dirty="0" smtClean="0"/>
              <a:t>system</a:t>
            </a:r>
            <a:endParaRPr lang="en-GB" dirty="0"/>
          </a:p>
          <a:p>
            <a:r>
              <a:rPr lang="en-GB" dirty="0"/>
              <a:t>There are two forms of XSS </a:t>
            </a:r>
            <a:r>
              <a:rPr lang="en-GB" dirty="0" smtClean="0"/>
              <a:t>attacks</a:t>
            </a:r>
            <a:endParaRPr lang="en-GB" dirty="0"/>
          </a:p>
          <a:p>
            <a:pPr lvl="1"/>
            <a:r>
              <a:rPr lang="en-GB" dirty="0"/>
              <a:t>Stored XSS(Persistent) – Code that is stored on the server and executed on the clients machine. This can be used to send information back to the attacker such as session </a:t>
            </a:r>
            <a:r>
              <a:rPr lang="en-GB" dirty="0" smtClean="0"/>
              <a:t>cookies</a:t>
            </a:r>
            <a:endParaRPr lang="en-GB" dirty="0"/>
          </a:p>
          <a:p>
            <a:pPr lvl="1"/>
            <a:r>
              <a:rPr lang="en-GB" dirty="0"/>
              <a:t>Reflected XSS(Non-Persistent) – Code that executes within a single response. This only impacts users that who open a malicious link or web page. Used in phishing to gain information of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43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BCC7F-43E5-401B-803B-D9ED27E5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Javascript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24E8AA-83CC-4F40-A3E0-1F3420F7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 very common tool to conduct XSS </a:t>
            </a:r>
            <a:r>
              <a:rPr lang="en-GB" dirty="0" smtClean="0"/>
              <a:t>attacks</a:t>
            </a:r>
            <a:endParaRPr lang="en-GB" dirty="0"/>
          </a:p>
          <a:p>
            <a:r>
              <a:rPr lang="en-GB" dirty="0"/>
              <a:t>Runs in the </a:t>
            </a:r>
            <a:r>
              <a:rPr lang="en-GB" dirty="0" smtClean="0"/>
              <a:t>browser</a:t>
            </a:r>
            <a:endParaRPr lang="en-GB" dirty="0"/>
          </a:p>
          <a:p>
            <a:r>
              <a:rPr lang="en-GB" dirty="0"/>
              <a:t>If I can insert </a:t>
            </a:r>
            <a:r>
              <a:rPr lang="en-GB" dirty="0" err="1"/>
              <a:t>javascript</a:t>
            </a:r>
            <a:r>
              <a:rPr lang="en-GB" dirty="0"/>
              <a:t>, I can force it to run my code on the </a:t>
            </a:r>
            <a:r>
              <a:rPr lang="en-GB" dirty="0" smtClean="0"/>
              <a:t>client</a:t>
            </a:r>
            <a:endParaRPr lang="en-GB" dirty="0"/>
          </a:p>
          <a:p>
            <a:r>
              <a:rPr lang="en-GB" dirty="0"/>
              <a:t>Use this to gain information on the user</a:t>
            </a:r>
          </a:p>
          <a:p>
            <a:pPr lvl="1"/>
            <a:r>
              <a:rPr lang="en-GB" dirty="0"/>
              <a:t>session cookies</a:t>
            </a:r>
          </a:p>
          <a:p>
            <a:pPr lvl="1"/>
            <a:r>
              <a:rPr lang="en-GB" dirty="0"/>
              <a:t>login information</a:t>
            </a:r>
          </a:p>
          <a:p>
            <a:pPr lvl="1"/>
            <a:r>
              <a:rPr lang="en-GB" dirty="0"/>
              <a:t>Add functionality on a malicious attack on the local </a:t>
            </a:r>
            <a:r>
              <a:rPr lang="en-GB" dirty="0" smtClean="0"/>
              <a:t>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18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35F87-5D3D-422D-8AB7-9C55CBFE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109D40-3E31-439D-BDE1-876D2316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 looks at a failed XSS attack…</a:t>
            </a:r>
          </a:p>
          <a:p>
            <a:r>
              <a:rPr lang="en-GB" dirty="0"/>
              <a:t>Using the following code…</a:t>
            </a:r>
          </a:p>
          <a:p>
            <a:pPr lvl="1"/>
            <a:r>
              <a:rPr lang="en-GB" dirty="0"/>
              <a:t>&lt;script&gt;alert(“this must not run!”);&lt;/script&gt;</a:t>
            </a:r>
          </a:p>
          <a:p>
            <a:r>
              <a:rPr lang="en-GB" dirty="0"/>
              <a:t>The script tag is standard for html and allows us to add extra functionality to our web pages.</a:t>
            </a:r>
          </a:p>
          <a:p>
            <a:pPr lvl="1"/>
            <a:r>
              <a:rPr lang="en-GB" dirty="0"/>
              <a:t>Responsive menus, scrolling effects or even games.</a:t>
            </a:r>
          </a:p>
          <a:p>
            <a:r>
              <a:rPr lang="en-GB" dirty="0"/>
              <a:t>So what do we get with the above code?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8194" name="Picture 2" descr="https://lh4.googleusercontent.com/AuQrdCtG0IIR3Ik0ENNy9sRUTfVMNGlSFF3IoCwE3q3iiA2SNHFxaffyLsAS9XsEoX-_cFxX7Vs1ltU8bCY3bqgB-ws92Fq00BQosL2k71wbj0TNkF26OyEe7w88mOEHIm6Tr5KMu1nKfrrulw">
            <a:extLst>
              <a:ext uri="{FF2B5EF4-FFF2-40B4-BE49-F238E27FC236}">
                <a16:creationId xmlns:a16="http://schemas.microsoft.com/office/drawing/2014/main" xmlns="" id="{92C0524D-3856-4A83-9143-1D6F432A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460" y="4838344"/>
            <a:ext cx="2533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15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4CCFC-8B8C-45A9-98C0-D850224A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66F805-E2F2-4FF0-95CE-5EB87340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en-GB" dirty="0"/>
              <a:t>So if we protected against this kind of attack by having the suitable security settings </a:t>
            </a:r>
            <a:r>
              <a:rPr lang="en-GB" dirty="0" smtClean="0"/>
              <a:t>on</a:t>
            </a:r>
            <a:endParaRPr lang="en-GB" dirty="0"/>
          </a:p>
          <a:p>
            <a:r>
              <a:rPr lang="en-GB" dirty="0"/>
              <a:t>What would we get?</a:t>
            </a:r>
          </a:p>
          <a:p>
            <a:endParaRPr lang="en-US" dirty="0"/>
          </a:p>
        </p:txBody>
      </p:sp>
      <p:pic>
        <p:nvPicPr>
          <p:cNvPr id="9218" name="Picture 2" descr="https://lh6.googleusercontent.com/66RKRWCJ-x987ZKN5sDb-hq7UkfixFh6068eXfu-luXuQ-mlgNn6oczxwaEZzA8butRCCKkC2JRmB0zgQjeDU6nBlpKPch8_OuvQ5qcc5u98DHsBGLoQlNJrtgw6m2d9P79GcfkvjhesJEeAQA">
            <a:extLst>
              <a:ext uri="{FF2B5EF4-FFF2-40B4-BE49-F238E27FC236}">
                <a16:creationId xmlns:a16="http://schemas.microsoft.com/office/drawing/2014/main" xmlns="" id="{D2497409-9019-4CB0-B09B-9D8FFFE0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38" y="3253777"/>
            <a:ext cx="11712936" cy="21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623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CA1E4-1945-4EA1-B2A8-AD401C9D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Successful Stored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165BFF-C6C8-400B-B85F-9438466D7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what if they weren’t set up correctly?</a:t>
            </a:r>
          </a:p>
          <a:p>
            <a:endParaRPr lang="en-US" dirty="0"/>
          </a:p>
        </p:txBody>
      </p:sp>
      <p:pic>
        <p:nvPicPr>
          <p:cNvPr id="10242" name="Picture 2" descr="https://lh6.googleusercontent.com/tLXTKcY-CG-Jke9BXNFVG3G--oomICvRNKNOB90TUtLkd897oNPnfpT18K5nVbhcw9UUlXUtlilJ3gIS86xIO64Hih7Is1qqBoEfGPbXCwGcsHlpmVSpE6bdtc47tGvtj2n8onNMlQq-9kbLLg">
            <a:extLst>
              <a:ext uri="{FF2B5EF4-FFF2-40B4-BE49-F238E27FC236}">
                <a16:creationId xmlns:a16="http://schemas.microsoft.com/office/drawing/2014/main" xmlns="" id="{3D6FE609-D6DD-4146-A210-5CB724D1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164" y="2504871"/>
            <a:ext cx="7174636" cy="41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289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0EF04-BE7B-4405-8583-08CC1F07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Successful Stored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65B941-E94A-4850-A64D-09808367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clicking submit we will get a confirmation message….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good news for an attacker but bad for a </a:t>
            </a:r>
            <a:r>
              <a:rPr lang="en-GB" dirty="0" smtClean="0"/>
              <a:t>developer</a:t>
            </a:r>
            <a:endParaRPr lang="en-GB" dirty="0"/>
          </a:p>
          <a:p>
            <a:r>
              <a:rPr lang="en-GB" dirty="0"/>
              <a:t>But Why?</a:t>
            </a:r>
          </a:p>
          <a:p>
            <a:endParaRPr lang="en-US" dirty="0"/>
          </a:p>
        </p:txBody>
      </p:sp>
      <p:pic>
        <p:nvPicPr>
          <p:cNvPr id="11266" name="Picture 2" descr="https://lh4.googleusercontent.com/YJ-EhItt-b1pPidNl48CYDtptvinbFAUOfSxEF5H4SfJ_QjAZ2Qrnml1JG7RHUvgg2IRr7-cg2xeLAYW3HiBSUIN3dAHYueIQ_ZvPDB4JsWtDbyZkwh46xLQGAFS8GuWoumSzNae0KkIwmLO0A">
            <a:extLst>
              <a:ext uri="{FF2B5EF4-FFF2-40B4-BE49-F238E27FC236}">
                <a16:creationId xmlns:a16="http://schemas.microsoft.com/office/drawing/2014/main" xmlns="" id="{1AD8009C-2526-4748-B98A-C5681BA2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721" y="2586540"/>
            <a:ext cx="7851858" cy="12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00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9EADA-3C1F-4839-9720-9CC6C927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D85FB-6C2F-4C77-81B2-F8C926A04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are going to look at:</a:t>
            </a:r>
          </a:p>
          <a:p>
            <a:pPr lvl="1"/>
            <a:r>
              <a:rPr lang="en-GB" dirty="0"/>
              <a:t>What is an injection attack?</a:t>
            </a:r>
          </a:p>
          <a:p>
            <a:pPr lvl="1"/>
            <a:r>
              <a:rPr lang="en-GB" dirty="0"/>
              <a:t>SQL Injection</a:t>
            </a:r>
          </a:p>
          <a:p>
            <a:pPr lvl="1"/>
            <a:r>
              <a:rPr lang="en-GB" dirty="0"/>
              <a:t>XSS Attacks</a:t>
            </a:r>
          </a:p>
          <a:p>
            <a:pPr lvl="2"/>
            <a:r>
              <a:rPr lang="en-GB" dirty="0"/>
              <a:t>Stored XSS</a:t>
            </a:r>
          </a:p>
          <a:p>
            <a:pPr lvl="2"/>
            <a:r>
              <a:rPr lang="en-GB" dirty="0"/>
              <a:t>Reflected XSS</a:t>
            </a:r>
          </a:p>
          <a:p>
            <a:pPr lvl="1"/>
            <a:r>
              <a:rPr lang="en-GB" dirty="0"/>
              <a:t>Protection against said </a:t>
            </a:r>
            <a:r>
              <a:rPr lang="en-GB" dirty="0" smtClean="0"/>
              <a:t>attacks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17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4238C-CC01-4783-BA98-4C1B7456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Successful Stored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6F0E70-8CEE-448A-B4E8-8E75FEDA0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kind of attack does not execute straight away as it is not being </a:t>
            </a:r>
            <a:r>
              <a:rPr lang="en-GB" dirty="0" smtClean="0"/>
              <a:t>accessed</a:t>
            </a:r>
            <a:endParaRPr lang="en-GB" dirty="0"/>
          </a:p>
          <a:p>
            <a:r>
              <a:rPr lang="en-GB" dirty="0"/>
              <a:t>However when the user opens the email and views the swap that has been offered…</a:t>
            </a:r>
          </a:p>
          <a:p>
            <a:r>
              <a:rPr lang="en-GB" dirty="0"/>
              <a:t>The display will show a swap called “</a:t>
            </a:r>
            <a:r>
              <a:rPr lang="en-GB" dirty="0" err="1"/>
              <a:t>ddcdcdd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GB" dirty="0"/>
              <a:t>When the user clicks on this offer the malicious script will execute as its render by the </a:t>
            </a:r>
            <a:r>
              <a:rPr lang="en-GB" dirty="0" smtClean="0"/>
              <a:t>browser</a:t>
            </a:r>
            <a:endParaRPr lang="en-GB" dirty="0"/>
          </a:p>
          <a:p>
            <a:endParaRPr lang="en-US" dirty="0"/>
          </a:p>
        </p:txBody>
      </p:sp>
      <p:pic>
        <p:nvPicPr>
          <p:cNvPr id="12290" name="Picture 2" descr="https://lh6.googleusercontent.com/L6VQzz1NcX3BcsPGSPNK5FotDZJXRfcHzXIR_nPmELGLLrw4KsPHonOHIZetZe06LW4LFXaVE9xnKDdA1k0zslHu3zS9VJl7SEHHOAcAj9o8sRdPgGZiu-NoTj-ipkGy2IOBRs763RsAB4iD7w">
            <a:extLst>
              <a:ext uri="{FF2B5EF4-FFF2-40B4-BE49-F238E27FC236}">
                <a16:creationId xmlns:a16="http://schemas.microsoft.com/office/drawing/2014/main" xmlns="" id="{4DC5A8E0-9F2A-4132-8D7E-CB7A99FEE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753"/>
          <a:stretch/>
        </p:blipFill>
        <p:spPr bwMode="auto">
          <a:xfrm>
            <a:off x="7718704" y="3324134"/>
            <a:ext cx="4162425" cy="8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145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86721-AAF9-4EB4-AFDC-816C0BA0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51152F-F200-4B34-A988-10FFFB0D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s://lh5.googleusercontent.com/GDFcXj5bJFJwiCei9fBR1PNvlSbk6orRbhmwkOrAzsGS-YhpWNgfaJzGGCNY0lVX1bwAdbHAglUvHQsBpdB4SBqJECJ_E0qPeRABgu-Vf2PyF9rHA6Qsmp7qcNTOGLGRm0CZgioCT4lqcf41OA">
            <a:extLst>
              <a:ext uri="{FF2B5EF4-FFF2-40B4-BE49-F238E27FC236}">
                <a16:creationId xmlns:a16="http://schemas.microsoft.com/office/drawing/2014/main" xmlns="" id="{2F9EC2CB-9775-436A-AAE0-AC60835A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1" y="676897"/>
            <a:ext cx="10572412" cy="5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516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BF735-5422-4CBB-9D28-3F48D05C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Layer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C3683F-0CF4-40A2-A8CB-864B2F6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2431"/>
            <a:ext cx="8946541" cy="52234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the database, we will notice that the database entry consists of…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</a:t>
            </a:r>
            <a:r>
              <a:rPr lang="en-US" dirty="0" err="1"/>
              <a:t>ike</a:t>
            </a:r>
            <a:r>
              <a:rPr lang="en-US" dirty="0"/>
              <a:t> a time bomb, the code is waiting to be </a:t>
            </a:r>
            <a:r>
              <a:rPr lang="en-US" dirty="0" smtClean="0"/>
              <a:t>executed</a:t>
            </a:r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r>
              <a:rPr lang="en-GB" dirty="0"/>
              <a:t>A</a:t>
            </a:r>
            <a:r>
              <a:rPr lang="en-US" dirty="0"/>
              <a:t>s script tags are rendered in HTML when executed it displays the alert box and not in plain text on the </a:t>
            </a:r>
            <a:r>
              <a:rPr lang="en-US" dirty="0" smtClean="0"/>
              <a:t>page</a:t>
            </a:r>
            <a:endParaRPr lang="en-US" dirty="0"/>
          </a:p>
        </p:txBody>
      </p:sp>
      <p:pic>
        <p:nvPicPr>
          <p:cNvPr id="14338" name="Picture 2" descr="https://lh3.googleusercontent.com/TBTwU10DDyLQ8BCEagiUJOqC2UKDolkwApe5EChmM_RicDpskeuTgiGqHIgc46s8B28vODjOVSr_WniwXYa0_m3_c5eNdzEzuOZ1wB1vOWZr8AGl2rZ2sNUhqfbm6fIKhRut-5pGshxrZHI2qg">
            <a:extLst>
              <a:ext uri="{FF2B5EF4-FFF2-40B4-BE49-F238E27FC236}">
                <a16:creationId xmlns:a16="http://schemas.microsoft.com/office/drawing/2014/main" xmlns="" id="{7DEC2D30-FF71-4820-95AD-505F2DF8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0991" y="1754689"/>
            <a:ext cx="8755324" cy="12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F15639-EEA2-4B46-9AC5-10617D4F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1" t="35217" r="47826" b="33518"/>
          <a:stretch/>
        </p:blipFill>
        <p:spPr>
          <a:xfrm>
            <a:off x="1470991" y="3654627"/>
            <a:ext cx="5459895" cy="21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0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9A306-1DF4-45E7-83F6-A91E3723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CFBE5F-E69A-4D12-9716-8254007B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Reflected XSS is performed by attaching a malicious script onto the end of a </a:t>
            </a:r>
            <a:r>
              <a:rPr lang="en-GB" dirty="0" smtClean="0"/>
              <a:t>URL</a:t>
            </a:r>
            <a:endParaRPr lang="en-GB" dirty="0"/>
          </a:p>
          <a:p>
            <a:r>
              <a:rPr lang="en-GB" dirty="0"/>
              <a:t>This is a very common attack and have many different </a:t>
            </a:r>
            <a:r>
              <a:rPr lang="en-GB" dirty="0" smtClean="0"/>
              <a:t>possibilities</a:t>
            </a:r>
            <a:endParaRPr lang="en-GB" dirty="0"/>
          </a:p>
          <a:p>
            <a:pPr lvl="1"/>
            <a:r>
              <a:rPr lang="en-GB" dirty="0"/>
              <a:t>Redirect to Phishing</a:t>
            </a:r>
          </a:p>
          <a:p>
            <a:pPr lvl="1"/>
            <a:r>
              <a:rPr lang="en-GB" dirty="0"/>
              <a:t>Stealing cookie information</a:t>
            </a:r>
          </a:p>
          <a:p>
            <a:pPr lvl="1"/>
            <a:r>
              <a:rPr lang="en-GB" dirty="0"/>
              <a:t>Force the user to make an 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077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32DF4-E46B-4440-8357-27C0030E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021200-EC80-496D-8985-79048F666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Compared to a stored XSS </a:t>
            </a:r>
            <a:r>
              <a:rPr lang="en-GB" dirty="0" smtClean="0"/>
              <a:t>attack</a:t>
            </a:r>
            <a:endParaRPr lang="en-GB" dirty="0"/>
          </a:p>
          <a:p>
            <a:r>
              <a:rPr lang="en-GB" dirty="0"/>
              <a:t>This is completed by inserting </a:t>
            </a:r>
            <a:r>
              <a:rPr lang="en-GB" dirty="0" err="1"/>
              <a:t>javascript</a:t>
            </a:r>
            <a:r>
              <a:rPr lang="en-GB" dirty="0"/>
              <a:t> on the page and making the website carry out specific </a:t>
            </a:r>
            <a:r>
              <a:rPr lang="en-GB" dirty="0" smtClean="0"/>
              <a:t>tasks</a:t>
            </a:r>
            <a:endParaRPr lang="en-GB" dirty="0"/>
          </a:p>
          <a:p>
            <a:r>
              <a:rPr lang="en-GB" dirty="0"/>
              <a:t>As we are already aware by using the command…</a:t>
            </a:r>
          </a:p>
          <a:p>
            <a:pPr lvl="1"/>
            <a:r>
              <a:rPr lang="en-GB" dirty="0"/>
              <a:t>&lt;script&gt;alert(“This is an alert box”)&lt;/script&gt;</a:t>
            </a:r>
          </a:p>
          <a:p>
            <a:r>
              <a:rPr lang="en-GB" dirty="0"/>
              <a:t>Gives us a pop up box on screen.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480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5ECE9-8568-44F6-8DC5-CDE91417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E0636-F855-4AEB-B280-A732B8E7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Lets look at more complicated techniques…</a:t>
            </a:r>
          </a:p>
          <a:p>
            <a:pPr lvl="1"/>
            <a:r>
              <a:rPr lang="en-GB" dirty="0"/>
              <a:t>Let’s assume there a server called MyEvilServer.com which has a web application called </a:t>
            </a:r>
            <a:r>
              <a:rPr lang="en-GB" dirty="0" err="1"/>
              <a:t>XSSHackSite</a:t>
            </a:r>
            <a:r>
              <a:rPr lang="en-GB" dirty="0"/>
              <a:t> which contains the following page…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smtClean="0"/>
              <a:t>If w</a:t>
            </a:r>
            <a:r>
              <a:rPr lang="en-US" dirty="0" smtClean="0"/>
              <a:t>e </a:t>
            </a:r>
            <a:r>
              <a:rPr lang="en-US" dirty="0"/>
              <a:t>can modify the contents of a div id using the script….</a:t>
            </a:r>
          </a:p>
          <a:p>
            <a:pPr lvl="2"/>
            <a:r>
              <a:rPr lang="en-US" dirty="0"/>
              <a:t>&lt;script&gt;</a:t>
            </a:r>
          </a:p>
          <a:p>
            <a:pPr lvl="2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myText</a:t>
            </a:r>
            <a:r>
              <a:rPr lang="en-US" dirty="0"/>
              <a:t>=</a:t>
            </a:r>
            <a:r>
              <a:rPr lang="en-US" dirty="0" err="1"/>
              <a:t>document.getElementById</a:t>
            </a:r>
            <a:r>
              <a:rPr lang="en-US" dirty="0"/>
              <a:t>("Panel1");</a:t>
            </a:r>
          </a:p>
          <a:p>
            <a:pPr lvl="2"/>
            <a:r>
              <a:rPr lang="en-US" dirty="0" err="1"/>
              <a:t>myText.innerHTML</a:t>
            </a:r>
            <a:r>
              <a:rPr lang="en-US" dirty="0"/>
              <a:t> = Date();</a:t>
            </a:r>
          </a:p>
          <a:p>
            <a:pPr lvl="2"/>
            <a:r>
              <a:rPr lang="en-US" dirty="0"/>
              <a:t>&lt;/script&gt;</a:t>
            </a:r>
          </a:p>
          <a:p>
            <a:pPr lvl="1"/>
            <a:r>
              <a:rPr lang="en-GB" dirty="0"/>
              <a:t>This will display the date instead of the current content based on the ID.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https://lh5.googleusercontent.com/3eil7JRUr-in2m0BA28tYOv6jtZjkiHV6FxqkIh6rgxX3ACjinxMiyH6MaAFybW2-1ABzmUCrofMZWwKu6t6TDavy4wl96SCveT_AYf-xwCsQAG33gBtZSV1ur64c-kU6Xgexn2OvkxDOQSd-Q">
            <a:extLst>
              <a:ext uri="{FF2B5EF4-FFF2-40B4-BE49-F238E27FC236}">
                <a16:creationId xmlns:a16="http://schemas.microsoft.com/office/drawing/2014/main" xmlns="" id="{F7AD072F-8F2F-4B2E-9409-26041920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030" y="2920930"/>
            <a:ext cx="4905339" cy="15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687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28F10-8AD3-416A-97B4-797CDC46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D092E-5F91-4147-A4C6-0F37B42D0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if we changed that script to a malicious page?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&lt;script&gt;</a:t>
            </a:r>
          </a:p>
          <a:p>
            <a:pPr marL="400050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myText</a:t>
            </a:r>
            <a:r>
              <a:rPr lang="en-US" dirty="0"/>
              <a:t>=</a:t>
            </a:r>
            <a:r>
              <a:rPr lang="en-US" dirty="0" err="1"/>
              <a:t>document.getElementById</a:t>
            </a:r>
            <a:r>
              <a:rPr lang="en-US" dirty="0"/>
              <a:t>("Panel1");</a:t>
            </a:r>
          </a:p>
          <a:p>
            <a:pPr marL="400050" lvl="1" indent="0">
              <a:buNone/>
            </a:pPr>
            <a:r>
              <a:rPr lang="en-US" dirty="0" err="1"/>
              <a:t>myText.innerHTML</a:t>
            </a:r>
            <a:r>
              <a:rPr lang="en-US" dirty="0"/>
              <a:t> = "&lt;a </a:t>
            </a:r>
            <a:r>
              <a:rPr lang="en-US" dirty="0" err="1"/>
              <a:t>href</a:t>
            </a:r>
            <a:r>
              <a:rPr lang="en-US" dirty="0"/>
              <a:t>=http://MyEvilServer.com/XSSDataCapture.html&gt;</a:t>
            </a:r>
          </a:p>
          <a:p>
            <a:pPr marL="400050" lvl="1" indent="0">
              <a:buNone/>
            </a:pPr>
            <a:r>
              <a:rPr lang="en-US" dirty="0"/>
              <a:t>There was a system error please click here to fix it</a:t>
            </a:r>
          </a:p>
          <a:p>
            <a:pPr marL="400050" lvl="1" indent="0">
              <a:buNone/>
            </a:pPr>
            <a:r>
              <a:rPr lang="en-US" dirty="0"/>
              <a:t>&lt;/a&gt;";</a:t>
            </a:r>
          </a:p>
          <a:p>
            <a:pPr marL="400050" lvl="1" indent="0">
              <a:buNone/>
            </a:pPr>
            <a:r>
              <a:rPr lang="en-US" dirty="0"/>
              <a:t>&lt;/script&gt;</a:t>
            </a:r>
          </a:p>
          <a:p>
            <a:r>
              <a:rPr lang="en-US" dirty="0"/>
              <a:t>This would change the content of the page and display a link indicating that a problem has occurred and why would a user click the link.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92540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277EA-F800-4C87-9B9C-FB568ACE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080C7-C480-4721-81DA-6E1E825D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Assuming they try to deal with the error they are transferred to the alternate server </a:t>
            </a:r>
            <a:r>
              <a:rPr lang="en-GB" dirty="0" err="1"/>
              <a:t>MyEvilServer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attacker has now just got the user name and password for the user.</a:t>
            </a:r>
          </a:p>
          <a:p>
            <a:r>
              <a:rPr lang="en-GB" dirty="0"/>
              <a:t>All of this can be implemented through a not validated and sanitised input field.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21506" name="Picture 2" descr="https://lh6.googleusercontent.com/4MdHNce7sga9RCWAAaq99t2MovBU7msodmeIw7sOxgggOCh8duASJqfJL1wct0WNCy9r_Xv2p9R2H6iG39agWteCCE1BcdSZozscXF98Lg6n8hFcY4wnrCOscBN8KxpN3ofs2D1ilE8L-XBzFg">
            <a:extLst>
              <a:ext uri="{FF2B5EF4-FFF2-40B4-BE49-F238E27FC236}">
                <a16:creationId xmlns:a16="http://schemas.microsoft.com/office/drawing/2014/main" xmlns="" id="{5872C5E8-B09F-4289-9804-2F982C3B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057" y="2854493"/>
            <a:ext cx="42005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09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FBFFD-2E8F-454A-A0E4-CC9ACC82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attacks using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0A710D-FC19-44A1-8303-7CE41236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what else could a XSS be capable of…</a:t>
            </a:r>
          </a:p>
          <a:p>
            <a:pPr lvl="1"/>
            <a:r>
              <a:rPr lang="en-GB" dirty="0"/>
              <a:t>Access to the client computer</a:t>
            </a:r>
          </a:p>
          <a:p>
            <a:pPr lvl="1"/>
            <a:r>
              <a:rPr lang="en-GB" dirty="0"/>
              <a:t>Installation of keyloggers</a:t>
            </a:r>
          </a:p>
          <a:p>
            <a:pPr lvl="1"/>
            <a:r>
              <a:rPr lang="en-GB" dirty="0"/>
              <a:t>Deleting or modification of files on client machines</a:t>
            </a:r>
          </a:p>
          <a:p>
            <a:pPr lvl="1"/>
            <a:r>
              <a:rPr lang="en-GB" dirty="0"/>
              <a:t>Uploading malware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949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8245B-B832-4FED-BDEB-EB544652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Preventing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31C47-A2E3-4748-8AB4-4BE62D54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Always validate and sanitise inputs to the system</a:t>
            </a:r>
          </a:p>
          <a:p>
            <a:r>
              <a:rPr lang="en-GB" dirty="0"/>
              <a:t>Escape all characters not allowed in system</a:t>
            </a:r>
          </a:p>
          <a:p>
            <a:r>
              <a:rPr lang="en-GB" dirty="0"/>
              <a:t>Give away as little information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36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D024C-5767-455B-874D-9F2F2AF5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Injection Attack?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D16B34-115F-4EEA-B233-22984D24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Injection attack is entering code into the system to change the functionality of the </a:t>
            </a:r>
            <a:r>
              <a:rPr lang="en-GB" dirty="0" smtClean="0"/>
              <a:t>system</a:t>
            </a:r>
            <a:endParaRPr lang="en-GB" dirty="0"/>
          </a:p>
          <a:p>
            <a:r>
              <a:rPr lang="en-GB" dirty="0"/>
              <a:t>Adding your own code to the </a:t>
            </a:r>
            <a:r>
              <a:rPr lang="en-GB" dirty="0" smtClean="0"/>
              <a:t>system</a:t>
            </a:r>
            <a:endParaRPr lang="en-GB" dirty="0"/>
          </a:p>
          <a:p>
            <a:r>
              <a:rPr lang="en-GB" dirty="0"/>
              <a:t>Code is injected into the existing system to compromise Confidentiality and </a:t>
            </a:r>
            <a:r>
              <a:rPr lang="en-GB" dirty="0" smtClean="0"/>
              <a:t>Integrity</a:t>
            </a:r>
            <a:endParaRPr lang="en-GB" dirty="0"/>
          </a:p>
          <a:p>
            <a:r>
              <a:rPr lang="en-GB" dirty="0"/>
              <a:t>We will look at three forms of injection attacks:-</a:t>
            </a:r>
          </a:p>
          <a:p>
            <a:pPr lvl="1"/>
            <a:r>
              <a:rPr lang="en-GB" dirty="0"/>
              <a:t>SQL Injection</a:t>
            </a:r>
          </a:p>
          <a:p>
            <a:pPr lvl="1"/>
            <a:r>
              <a:rPr lang="en-GB" dirty="0"/>
              <a:t>Reflected Cross site Scripting</a:t>
            </a:r>
          </a:p>
          <a:p>
            <a:pPr lvl="1"/>
            <a:r>
              <a:rPr lang="en-GB" dirty="0"/>
              <a:t>Stored Cross Site Scripting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5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87730-399E-40E7-A732-1377F62A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Preventing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758411-AE3F-4340-97A2-2AB9B9BD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1742"/>
            <a:ext cx="8946541" cy="5044117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Why is this bad? </a:t>
            </a:r>
          </a:p>
        </p:txBody>
      </p:sp>
      <p:pic>
        <p:nvPicPr>
          <p:cNvPr id="19458" name="Picture 2" descr="https://lh4.googleusercontent.com/yW8r8nec0MlKPqL4Cm-x7POP3Ic8Qbab8ePjLGLRQkMGvSbBq2xFQDaW_k1w6zUJIZdeqnmZX_KnfrNZXr0msPX5E8DkJpmgn2Ezjavno1BrhJtsChbG5mzxAL7vN9aWDKtHSliP7mYAC21IOA">
            <a:extLst>
              <a:ext uri="{FF2B5EF4-FFF2-40B4-BE49-F238E27FC236}">
                <a16:creationId xmlns:a16="http://schemas.microsoft.com/office/drawing/2014/main" xmlns="" id="{674DF3C3-7126-49B0-8DEA-C1C99813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185" y="1321427"/>
            <a:ext cx="9344756" cy="46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742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CEBCC-9FC2-46F2-9E31-B43CBA0C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Web.Config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5199F-F0C8-4766-90EE-5B247FE1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an XML file containing configuration information about the website and directories.</a:t>
            </a:r>
          </a:p>
          <a:p>
            <a:r>
              <a:rPr lang="en-GB" dirty="0"/>
              <a:t>Default for Visual Studio is for debugging to be turned on.</a:t>
            </a:r>
          </a:p>
          <a:p>
            <a:endParaRPr lang="en-US" dirty="0"/>
          </a:p>
        </p:txBody>
      </p:sp>
      <p:pic>
        <p:nvPicPr>
          <p:cNvPr id="16386" name="Picture 2" descr="https://lh3.googleusercontent.com/ZIEW99G8igYcR06mDh6PLv6qpdrO6VtTTtZmeG-BKbgWlCGJ67tOFrUj8GHAh3JndSF-GmS5ktJ2ZWxbQ0lq4stn8eBmoC8dJVDXq_EPnx-S56BJ1bqF77y5WyId1faZAAbFIaJirCU4gwT04w">
            <a:extLst>
              <a:ext uri="{FF2B5EF4-FFF2-40B4-BE49-F238E27FC236}">
                <a16:creationId xmlns:a16="http://schemas.microsoft.com/office/drawing/2014/main" xmlns="" id="{70AE99F2-F713-44D6-A9FC-7FA39DDC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312" y="3293408"/>
            <a:ext cx="9436351" cy="30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76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B613F-CFA3-46E6-A174-41BBA69C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Web.Config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55099D-15B7-4830-A512-493E5A3D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GB" dirty="0"/>
              <a:t>This makes sense as debuggers need to see the </a:t>
            </a:r>
            <a:r>
              <a:rPr lang="en-GB" dirty="0" smtClean="0"/>
              <a:t>errors</a:t>
            </a:r>
            <a:endParaRPr lang="en-GB" dirty="0"/>
          </a:p>
          <a:p>
            <a:r>
              <a:rPr lang="en-GB" dirty="0"/>
              <a:t>When deploying the application the </a:t>
            </a:r>
            <a:r>
              <a:rPr lang="en-GB" dirty="0" err="1"/>
              <a:t>web.config</a:t>
            </a:r>
            <a:r>
              <a:rPr lang="en-GB" dirty="0"/>
              <a:t> file needs modifying…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7410" name="Picture 2" descr="https://lh3.googleusercontent.com/tSiqnDJIKjiI7XDLW9yWBL8XrbrmdOxT0kTkzMV6YFrj6hXqgAhWAAG4x4CmBjZjU0C_E0SCxx05yuPf3OG_DRVZsNmFkNvm5oP02DuaxaiXm4zvED4rMYCsSWy5N-knbtTolmjkkY687o-GUg">
            <a:extLst>
              <a:ext uri="{FF2B5EF4-FFF2-40B4-BE49-F238E27FC236}">
                <a16:creationId xmlns:a16="http://schemas.microsoft.com/office/drawing/2014/main" xmlns="" id="{92CFF951-4A6E-4C95-8CEB-1BBB5DDB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222" y="3277603"/>
            <a:ext cx="7968499" cy="21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177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DAE6E-1339-4A7F-933F-A67DF87B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Web.Config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CBA5A4-B4BC-44A4-9B27-3FAC76CF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67908"/>
            <a:ext cx="8946541" cy="4195481"/>
          </a:xfrm>
        </p:spPr>
        <p:txBody>
          <a:bodyPr/>
          <a:lstStyle/>
          <a:p>
            <a:r>
              <a:rPr lang="en-GB" dirty="0"/>
              <a:t>When the system crashed the user sees the following error </a:t>
            </a:r>
            <a:r>
              <a:rPr lang="en-GB" dirty="0" smtClean="0"/>
              <a:t>message</a:t>
            </a:r>
            <a:endParaRPr lang="en-GB" dirty="0"/>
          </a:p>
          <a:p>
            <a:endParaRPr lang="en-US" dirty="0"/>
          </a:p>
        </p:txBody>
      </p:sp>
      <p:pic>
        <p:nvPicPr>
          <p:cNvPr id="18434" name="Picture 2" descr="https://lh6.googleusercontent.com/voECXrH7U_pQcCO9apxhUU57C-TlyEcmQGY550gi14EMm3vH4_WC8VE5kL8K03rGVWOC5AmulADXCfu2olw5JZP1RlXpXPJwCpoZufE4uhPA4Kl5kkuLow9t1XAPa4mugsi61wmvBPjBe-RTCw">
            <a:extLst>
              <a:ext uri="{FF2B5EF4-FFF2-40B4-BE49-F238E27FC236}">
                <a16:creationId xmlns:a16="http://schemas.microsoft.com/office/drawing/2014/main" xmlns="" id="{478135D0-F1B6-4CC2-A7E7-B754BB02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293" y="2128838"/>
            <a:ext cx="9147593" cy="45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23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3EB27-DDF1-4527-92CF-CE697078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Web.Config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4E0C6-1F1E-4405-9AFD-8AF6C186F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most of security configurations are switched on and </a:t>
            </a:r>
            <a:r>
              <a:rPr lang="en-GB" dirty="0" smtClean="0"/>
              <a:t>off</a:t>
            </a:r>
            <a:endParaRPr lang="en-GB" dirty="0"/>
          </a:p>
          <a:p>
            <a:r>
              <a:rPr lang="en-GB" dirty="0"/>
              <a:t>The default is for them to be turned on but don’t automatically assume this is the case – check!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9095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E096C-B2EE-4446-97A6-875A47A9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F47FA2-89D6-49B9-BB4B-FE53F723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Since vulnerabilities can exist in any of the layers. Its wise to validate all data as it passes between each layer.</a:t>
            </a:r>
          </a:p>
          <a:p>
            <a:r>
              <a:rPr lang="en-GB" dirty="0"/>
              <a:t>Exclude Lists – Examines data passed around each layer looking for anything suspicious.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any data consists of the exclude key words then we can reject or modify it to make it safe.</a:t>
            </a:r>
          </a:p>
          <a:p>
            <a:r>
              <a:rPr lang="en-GB" dirty="0"/>
              <a:t>Problem is we have to think of everything the hack may do.</a:t>
            </a:r>
          </a:p>
          <a:p>
            <a:r>
              <a:rPr lang="en-GB" dirty="0"/>
              <a:t>We can also use an include list which allows certain data instead of excluding.</a:t>
            </a:r>
          </a:p>
          <a:p>
            <a:endParaRPr lang="en-US" dirty="0"/>
          </a:p>
        </p:txBody>
      </p:sp>
      <p:pic>
        <p:nvPicPr>
          <p:cNvPr id="15362" name="Picture 2" descr="https://lh6.googleusercontent.com/Jgm-vTZhTflCv-ct2Q6EyRp7buQDUlrdHDuPAV6pxGh9AWeOWdnqyf-sZ97WzOV6L3YI94xrGyQHBnJ005xwcfZ62uHNTMzLQDtyGRql_I0FQ8lt2VGBNrPooTVM7QGhQY6Qo7BqTIcGkcnrRw">
            <a:extLst>
              <a:ext uri="{FF2B5EF4-FFF2-40B4-BE49-F238E27FC236}">
                <a16:creationId xmlns:a16="http://schemas.microsoft.com/office/drawing/2014/main" xmlns="" id="{DE5E3BEA-5448-41D8-9B46-90B01BCE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900" y="2896186"/>
            <a:ext cx="7360089" cy="16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863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BDBEF-433E-4DE4-819F-58B0F538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Recap…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363E5D1-46F3-4252-8E52-53DF0B87CFBF}"/>
              </a:ext>
            </a:extLst>
          </p:cNvPr>
          <p:cNvSpPr txBox="1">
            <a:spLocks/>
          </p:cNvSpPr>
          <p:nvPr/>
        </p:nvSpPr>
        <p:spPr>
          <a:xfrm>
            <a:off x="875201" y="159366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We have looked at:</a:t>
            </a:r>
          </a:p>
          <a:p>
            <a:pPr lvl="1"/>
            <a:r>
              <a:rPr lang="en-GB" dirty="0"/>
              <a:t>What is an injection attack?</a:t>
            </a:r>
          </a:p>
          <a:p>
            <a:pPr lvl="1"/>
            <a:r>
              <a:rPr lang="en-GB" dirty="0"/>
              <a:t>SQL Injection</a:t>
            </a:r>
          </a:p>
          <a:p>
            <a:pPr lvl="1"/>
            <a:r>
              <a:rPr lang="en-GB" dirty="0"/>
              <a:t>XSS Attacks</a:t>
            </a:r>
          </a:p>
          <a:p>
            <a:pPr lvl="2"/>
            <a:r>
              <a:rPr lang="en-GB" dirty="0"/>
              <a:t>Stored XSS</a:t>
            </a:r>
          </a:p>
          <a:p>
            <a:pPr lvl="2"/>
            <a:r>
              <a:rPr lang="en-GB" dirty="0"/>
              <a:t>Reflected XSS</a:t>
            </a:r>
          </a:p>
          <a:p>
            <a:pPr lvl="1"/>
            <a:r>
              <a:rPr lang="en-GB" dirty="0"/>
              <a:t>Protection against said attacks.</a:t>
            </a:r>
          </a:p>
          <a:p>
            <a:pPr lvl="1"/>
            <a:endParaRPr lang="en-GB" dirty="0"/>
          </a:p>
          <a:p>
            <a:r>
              <a:rPr lang="en-GB" dirty="0"/>
              <a:t>To look into more security risks to web applications then look at:</a:t>
            </a:r>
          </a:p>
          <a:p>
            <a:pPr lvl="1"/>
            <a:r>
              <a:rPr lang="en-GB" dirty="0">
                <a:hlinkClick r:id="rId2"/>
              </a:rPr>
              <a:t>https://www.owasp.org/index.php/Category:OWASP_Top_Ten_2017_Project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876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6E383-8A79-439B-972B-50DB5FF7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Injection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23BE72-4845-46B9-80B1-9B0E2BBF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en-GB" dirty="0"/>
              <a:t>SQL injection is the process of injecting SQL code to gain access to the database records.</a:t>
            </a:r>
          </a:p>
          <a:p>
            <a:r>
              <a:rPr lang="en-GB" dirty="0"/>
              <a:t>We can also edit, delete and add new records to the database.</a:t>
            </a:r>
          </a:p>
          <a:p>
            <a:r>
              <a:rPr lang="en-GB" dirty="0"/>
              <a:t>So how can we gain access to the DVD Swap Shop?</a:t>
            </a:r>
          </a:p>
          <a:p>
            <a:r>
              <a:rPr lang="en-GB" dirty="0"/>
              <a:t>To authenticate a user, we use a “secure” log in form.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Problem is…without designing it correctly, it can allow for a range of security vulnerabilities.</a:t>
            </a:r>
            <a:endParaRPr lang="en-US" dirty="0"/>
          </a:p>
        </p:txBody>
      </p:sp>
      <p:pic>
        <p:nvPicPr>
          <p:cNvPr id="1026" name="Picture 2" descr="https://lh3.googleusercontent.com/8o6Wt1ZHRSFy5Cs1mBa9yGkWAGMMQqbAwp06jH2Y25Z_rP0TT4EfccHY6cnd_HQZqARc3VBNHEEUho2vURK2yDAC3BNWwEhTNHmhZLGxrxcSRuPQLe3feeXliLu5gUyfclz-NiaaopdxKlWDkA">
            <a:extLst>
              <a:ext uri="{FF2B5EF4-FFF2-40B4-BE49-F238E27FC236}">
                <a16:creationId xmlns:a16="http://schemas.microsoft.com/office/drawing/2014/main" xmlns="" id="{2BFC40F5-1460-4DF5-AB84-135FCECA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4409" y="3593035"/>
            <a:ext cx="18764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8C84C-BC1F-4B8A-BEDA-CFA71702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Injection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912326-961F-4396-A651-7DCB7958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308141" cy="4195481"/>
          </a:xfrm>
        </p:spPr>
        <p:txBody>
          <a:bodyPr/>
          <a:lstStyle/>
          <a:p>
            <a:r>
              <a:rPr lang="en-GB" dirty="0"/>
              <a:t>Lets look at the following:-</a:t>
            </a:r>
          </a:p>
          <a:p>
            <a:pPr lvl="1"/>
            <a:r>
              <a:rPr lang="en-GB" dirty="0"/>
              <a:t>Hi’ or ‘1=1</a:t>
            </a:r>
          </a:p>
          <a:p>
            <a:r>
              <a:rPr lang="en-GB" dirty="0"/>
              <a:t>This piece of text could be what we need to gain access to the system.</a:t>
            </a:r>
          </a:p>
          <a:p>
            <a:r>
              <a:rPr lang="en-GB" dirty="0"/>
              <a:t>So lets use this string within the log in form.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 what does this do?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ttps://lh6.googleusercontent.com/b9Fxv0R5dS0ZLgIFW-tAOXJ9BFMixSboAfiV89BDESHuftpvUHG6xGVFdzMXgC_t74fSIYJox47zkqOtjxd9paZpzbfE7UZLnx-LfppZe59TdV2_alc_a9nrXuDTTcxL3vUPK7Ndq3NmXkqCfw">
            <a:extLst>
              <a:ext uri="{FF2B5EF4-FFF2-40B4-BE49-F238E27FC236}">
                <a16:creationId xmlns:a16="http://schemas.microsoft.com/office/drawing/2014/main" xmlns="" id="{4EA5EB84-6A68-467E-A571-3BE9C6052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50"/>
          <a:stretch/>
        </p:blipFill>
        <p:spPr bwMode="auto">
          <a:xfrm>
            <a:off x="7576896" y="729809"/>
            <a:ext cx="2473938" cy="5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7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hGCzUdg7hfvVl1If5MPaPB2Yy_RtPL8oeJpQCWQEudyuQY9XiWGxLhhojMLdy7yuWlM8PfQ5kx2cW3i0aLLv7ObT--CRA9J1122I_ou1rBTbe_YcGif0QMvYLsQfFVc8z1OjGT9vlzSAN49VQA">
            <a:extLst>
              <a:ext uri="{FF2B5EF4-FFF2-40B4-BE49-F238E27FC236}">
                <a16:creationId xmlns:a16="http://schemas.microsoft.com/office/drawing/2014/main" xmlns="" id="{763FEF99-4486-4347-A0C8-4DE84D05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147" y="360480"/>
            <a:ext cx="10347158" cy="60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6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ACA77-BE3F-45F8-A54F-017BC11D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Concatenation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8C524B-401A-4644-A2DB-8F86BB296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successful attack relies on a design flaw, that is Concatenated </a:t>
            </a:r>
            <a:r>
              <a:rPr lang="en-GB" dirty="0" smtClean="0"/>
              <a:t>SQL</a:t>
            </a:r>
            <a:endParaRPr lang="en-GB" dirty="0"/>
          </a:p>
          <a:p>
            <a:r>
              <a:rPr lang="en-GB" dirty="0"/>
              <a:t>Concatenation is the process of joining smaller string together to  create larger </a:t>
            </a:r>
            <a:r>
              <a:rPr lang="en-GB" dirty="0" smtClean="0"/>
              <a:t>strings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      string </a:t>
            </a:r>
            <a:r>
              <a:rPr lang="en-GB" dirty="0" err="1"/>
              <a:t>FirstString</a:t>
            </a:r>
            <a:r>
              <a:rPr lang="en-GB" dirty="0"/>
              <a:t> = "Hello";</a:t>
            </a:r>
          </a:p>
          <a:p>
            <a:pPr marL="0" indent="0">
              <a:buNone/>
            </a:pPr>
            <a:r>
              <a:rPr lang="en-GB" dirty="0"/>
              <a:t>       string </a:t>
            </a:r>
            <a:r>
              <a:rPr lang="en-GB" dirty="0" err="1"/>
              <a:t>SecondString</a:t>
            </a:r>
            <a:r>
              <a:rPr lang="en-GB" dirty="0"/>
              <a:t> = "World";</a:t>
            </a:r>
          </a:p>
          <a:p>
            <a:pPr marL="0" indent="0">
              <a:buNone/>
            </a:pPr>
            <a:r>
              <a:rPr lang="en-GB" dirty="0"/>
              <a:t>       string </a:t>
            </a:r>
            <a:r>
              <a:rPr lang="en-GB" dirty="0" err="1"/>
              <a:t>ThirdString</a:t>
            </a:r>
            <a:r>
              <a:rPr lang="en-GB" dirty="0"/>
              <a:t> = </a:t>
            </a:r>
            <a:r>
              <a:rPr lang="en-GB" dirty="0" err="1"/>
              <a:t>FirstString</a:t>
            </a:r>
            <a:r>
              <a:rPr lang="en-GB" dirty="0"/>
              <a:t> + " " + </a:t>
            </a:r>
            <a:r>
              <a:rPr lang="en-GB" dirty="0" err="1"/>
              <a:t>SecondString</a:t>
            </a:r>
            <a:r>
              <a:rPr lang="en-GB" dirty="0"/>
              <a:t>;</a:t>
            </a:r>
            <a:endParaRPr lang="en-US" dirty="0"/>
          </a:p>
          <a:p>
            <a:r>
              <a:rPr lang="en-GB" dirty="0"/>
              <a:t>T</a:t>
            </a:r>
            <a:r>
              <a:rPr lang="en-US" dirty="0"/>
              <a:t>his creates  third made up of both strings with a </a:t>
            </a:r>
            <a:r>
              <a:rPr lang="en-US" dirty="0" smtClean="0"/>
              <a:t>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9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F8C36-EDD9-454E-AD17-35C64386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Concatenated SQL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476DD7-EE49-4712-8C82-15135DB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03063"/>
            <a:ext cx="8946541" cy="4195481"/>
          </a:xfrm>
        </p:spPr>
        <p:txBody>
          <a:bodyPr/>
          <a:lstStyle/>
          <a:p>
            <a:r>
              <a:rPr lang="en-GB" dirty="0" smtClean="0"/>
              <a:t>As you probably know, SQL </a:t>
            </a:r>
            <a:r>
              <a:rPr lang="en-GB" dirty="0"/>
              <a:t>is design to query databases and stands for Structured Query </a:t>
            </a:r>
            <a:r>
              <a:rPr lang="en-GB" dirty="0" smtClean="0"/>
              <a:t>Language</a:t>
            </a:r>
            <a:endParaRPr lang="en-GB" dirty="0"/>
          </a:p>
          <a:p>
            <a:r>
              <a:rPr lang="en-GB" dirty="0"/>
              <a:t>Concatenated SQL is a very common way of developing database systems for the </a:t>
            </a:r>
            <a:r>
              <a:rPr lang="en-GB" dirty="0" smtClean="0"/>
              <a:t>web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5122" name="Picture 2" descr="https://lh4.googleusercontent.com/w-jim9Ac9GIBGOvUm17XddxPEXOaCMF0NQbcsAQrLfX3jhpYzXwmOdtf03bT-opy6SVK1oiCE38IQQeRWlXV5q1RMI6vzzddXMT1YzP4kHPrENGAet6t8ARHXPw15Tbf-Ld-NJeAVtbsXHsHDA">
            <a:extLst>
              <a:ext uri="{FF2B5EF4-FFF2-40B4-BE49-F238E27FC236}">
                <a16:creationId xmlns:a16="http://schemas.microsoft.com/office/drawing/2014/main" xmlns="" id="{23A551AC-5971-4DB0-AB45-9177B76A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682" y="3035114"/>
            <a:ext cx="8699194" cy="37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72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C51B0-7C98-4DB7-AC5E-C8818959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it vulnerable?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EC102-2818-414A-B452-7214D917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364162" cy="4195481"/>
          </a:xfrm>
        </p:spPr>
        <p:txBody>
          <a:bodyPr>
            <a:normAutofit/>
          </a:bodyPr>
          <a:lstStyle/>
          <a:p>
            <a:r>
              <a:rPr lang="en-GB" dirty="0"/>
              <a:t>The section of code that is allowing this SQL injection attack to happen is below</a:t>
            </a:r>
          </a:p>
          <a:p>
            <a:r>
              <a:rPr lang="en-GB" dirty="0"/>
              <a:t>select * from Users where </a:t>
            </a:r>
            <a:r>
              <a:rPr lang="en-GB" dirty="0" err="1"/>
              <a:t>EMail</a:t>
            </a:r>
            <a:r>
              <a:rPr lang="en-GB" dirty="0"/>
              <a:t> = ‘” + </a:t>
            </a:r>
            <a:r>
              <a:rPr lang="en-GB" dirty="0" err="1"/>
              <a:t>EMail</a:t>
            </a:r>
            <a:r>
              <a:rPr lang="en-GB" dirty="0"/>
              <a:t> + "' and </a:t>
            </a:r>
            <a:r>
              <a:rPr lang="en-GB" dirty="0" err="1"/>
              <a:t>UserPassword</a:t>
            </a:r>
            <a:r>
              <a:rPr lang="en-GB" dirty="0"/>
              <a:t> = ‘” + Password + “’”</a:t>
            </a:r>
          </a:p>
          <a:p>
            <a:r>
              <a:rPr lang="en-GB" dirty="0"/>
              <a:t>So lets log in using details…</a:t>
            </a:r>
          </a:p>
          <a:p>
            <a:pPr lvl="1"/>
            <a:r>
              <a:rPr lang="de-DE" dirty="0"/>
              <a:t>Username: mjdean@dmu.ac.uk</a:t>
            </a:r>
          </a:p>
          <a:p>
            <a:pPr lvl="1"/>
            <a:r>
              <a:rPr lang="de-DE" dirty="0"/>
              <a:t>Password: password123</a:t>
            </a:r>
          </a:p>
          <a:p>
            <a:r>
              <a:rPr lang="de-DE" dirty="0"/>
              <a:t>The programming </a:t>
            </a:r>
            <a:r>
              <a:rPr lang="en-GB" dirty="0"/>
              <a:t>language replaces the key words </a:t>
            </a:r>
            <a:r>
              <a:rPr lang="en-GB" dirty="0" err="1"/>
              <a:t>EMail</a:t>
            </a:r>
            <a:r>
              <a:rPr lang="en-GB" dirty="0"/>
              <a:t> and Password with the values entered by the user.</a:t>
            </a:r>
          </a:p>
          <a:p>
            <a:r>
              <a:rPr lang="en-GB" dirty="0"/>
              <a:t>select * from Users where </a:t>
            </a:r>
            <a:r>
              <a:rPr lang="en-GB" dirty="0" err="1"/>
              <a:t>EMail</a:t>
            </a:r>
            <a:r>
              <a:rPr lang="en-GB" dirty="0"/>
              <a:t> = 'mjdean@dmu.ac.uk' and </a:t>
            </a:r>
            <a:r>
              <a:rPr lang="en-GB" dirty="0" err="1"/>
              <a:t>UserPassword</a:t>
            </a:r>
            <a:r>
              <a:rPr lang="en-GB" dirty="0"/>
              <a:t> = 'password123'"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0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547</TotalTime>
  <Words>1558</Words>
  <Application>Microsoft Office PowerPoint</Application>
  <PresentationFormat>Custom</PresentationFormat>
  <Paragraphs>236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Ion</vt:lpstr>
      <vt:lpstr>Injection Attacks</vt:lpstr>
      <vt:lpstr>Overview…</vt:lpstr>
      <vt:lpstr>What is an Injection Attack?</vt:lpstr>
      <vt:lpstr>SQL Injection</vt:lpstr>
      <vt:lpstr>SQL Injection</vt:lpstr>
      <vt:lpstr>Slide 6</vt:lpstr>
      <vt:lpstr>Concatenation</vt:lpstr>
      <vt:lpstr>Concatenated SQL</vt:lpstr>
      <vt:lpstr>What makes it vulnerable?</vt:lpstr>
      <vt:lpstr>What makes it vulnerable?</vt:lpstr>
      <vt:lpstr>SQL Injection Prevention</vt:lpstr>
      <vt:lpstr>SQL Injection Prevention</vt:lpstr>
      <vt:lpstr>Other uses of SQL</vt:lpstr>
      <vt:lpstr>Cross Site Scripting (XSS)</vt:lpstr>
      <vt:lpstr>Javascript</vt:lpstr>
      <vt:lpstr>Failed XSS Attack</vt:lpstr>
      <vt:lpstr>Failed XSS Attack</vt:lpstr>
      <vt:lpstr>Successful Stored XSS Attack</vt:lpstr>
      <vt:lpstr>Successful Stored XSS Attack</vt:lpstr>
      <vt:lpstr>Successful Stored XSS Attack</vt:lpstr>
      <vt:lpstr>Slide 21</vt:lpstr>
      <vt:lpstr>Data Layer Attack</vt:lpstr>
      <vt:lpstr>Reflected XSS Attack</vt:lpstr>
      <vt:lpstr>Reflected XSS</vt:lpstr>
      <vt:lpstr>Reflected XSS </vt:lpstr>
      <vt:lpstr>Reflected XSS</vt:lpstr>
      <vt:lpstr>Reflected XSS</vt:lpstr>
      <vt:lpstr>Other attacks using XSS</vt:lpstr>
      <vt:lpstr>Preventing XSS</vt:lpstr>
      <vt:lpstr>Preventing XSS</vt:lpstr>
      <vt:lpstr>Web.Config</vt:lpstr>
      <vt:lpstr>Web.Config</vt:lpstr>
      <vt:lpstr>Web.Config</vt:lpstr>
      <vt:lpstr>Web.Config</vt:lpstr>
      <vt:lpstr>Validation</vt:lpstr>
      <vt:lpstr>Recap…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the Channel</dc:title>
  <dc:creator>Luke Johnson</dc:creator>
  <cp:lastModifiedBy>Matthew Dean</cp:lastModifiedBy>
  <cp:revision>50</cp:revision>
  <dcterms:created xsi:type="dcterms:W3CDTF">2018-01-29T16:52:18Z</dcterms:created>
  <dcterms:modified xsi:type="dcterms:W3CDTF">2019-02-25T09:45:58Z</dcterms:modified>
</cp:coreProperties>
</file>